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723" r:id="rId2"/>
    <p:sldId id="733" r:id="rId3"/>
    <p:sldId id="649" r:id="rId4"/>
    <p:sldId id="731" r:id="rId5"/>
    <p:sldId id="735" r:id="rId6"/>
    <p:sldId id="734" r:id="rId7"/>
    <p:sldId id="730" r:id="rId8"/>
    <p:sldId id="650" r:id="rId9"/>
    <p:sldId id="651" r:id="rId10"/>
    <p:sldId id="714" r:id="rId11"/>
    <p:sldId id="717" r:id="rId12"/>
    <p:sldId id="715" r:id="rId13"/>
    <p:sldId id="716" r:id="rId14"/>
    <p:sldId id="732" r:id="rId15"/>
    <p:sldId id="736" r:id="rId16"/>
    <p:sldId id="713" r:id="rId17"/>
    <p:sldId id="726" r:id="rId18"/>
    <p:sldId id="727" r:id="rId19"/>
    <p:sldId id="728" r:id="rId20"/>
    <p:sldId id="652" r:id="rId21"/>
    <p:sldId id="653" r:id="rId22"/>
    <p:sldId id="680" r:id="rId23"/>
    <p:sldId id="682" r:id="rId24"/>
    <p:sldId id="729" r:id="rId25"/>
    <p:sldId id="738" r:id="rId26"/>
    <p:sldId id="737" r:id="rId27"/>
    <p:sldId id="739" r:id="rId28"/>
    <p:sldId id="654" r:id="rId29"/>
    <p:sldId id="655" r:id="rId30"/>
    <p:sldId id="740" r:id="rId31"/>
    <p:sldId id="656" r:id="rId32"/>
    <p:sldId id="741" r:id="rId33"/>
    <p:sldId id="657" r:id="rId34"/>
    <p:sldId id="658" r:id="rId35"/>
    <p:sldId id="659" r:id="rId36"/>
    <p:sldId id="660" r:id="rId37"/>
    <p:sldId id="661" r:id="rId38"/>
    <p:sldId id="662" r:id="rId39"/>
    <p:sldId id="663" r:id="rId40"/>
    <p:sldId id="681" r:id="rId41"/>
    <p:sldId id="352" r:id="rId42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CC"/>
    <a:srgbClr val="660066"/>
    <a:srgbClr val="003399"/>
    <a:srgbClr val="FFFF99"/>
    <a:srgbClr val="000099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534" y="9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7CDFECC-91B9-4B7C-97AF-D4C781F8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7F6BF3C-2E18-4B51-AA5A-2167DE368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5118-C972-4A3E-BCCC-717238BAE10C}" type="slidenum">
              <a:rPr lang="en-US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573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288A7-61E5-4FD6-821E-EA8BE887E68E}" type="slidenum">
              <a:rPr lang="en-US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1022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F827E-CE59-4816-8C7F-91CA9AC72AE1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1726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2658F-52E0-4EDB-9EF0-762AFEDE2816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97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EBDA4-7220-4CB2-BD3A-9B0AD4DE9755}" type="slidenum">
              <a:rPr lang="en-US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4730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580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1549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2404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4187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1637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3849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2950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A496C-67BE-4025-9D94-B8FF7672A60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0380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0FD74-5758-4C60-9107-1BBBD71435C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9373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91847-8699-4CBF-85E9-EBC82ED4487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2000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144C5-BCBD-4BCA-B741-D0DB377B72A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6274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144C5-BCBD-4BCA-B741-D0DB377B72AE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3526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B036B-A4B8-4E70-9DD4-C73A77384EAC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87800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B036B-A4B8-4E70-9DD4-C73A77384EAC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30108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B036B-A4B8-4E70-9DD4-C73A77384EAC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91179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F3832-3B4F-4BE6-9078-4B803F36FDF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11644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B036B-A4B8-4E70-9DD4-C73A77384EA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930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27286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B036B-A4B8-4E70-9DD4-C73A77384EAC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6074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F11DF-0107-4405-9401-E828F303D49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78254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F11DF-0107-4405-9401-E828F303D49E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39749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A8E24-E68B-419C-AA7B-695CEC78158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90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11314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36625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436F0-A930-4513-9348-767F64A6BE2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6664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DDE8B-3A8F-4EF9-88CC-8D4C922AD98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44088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5AD42-A4A5-4AB5-8B9D-1664A5F65A0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63716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AF712-18D1-41CB-A21D-ED89AFF3282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1724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6AE9F-FB89-47CA-9637-A02EDF8BD86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80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47882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00361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614FE-A4CD-43CF-BE44-387A2F612C6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821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096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0051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077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FEE1A-09DA-4798-B993-7CDA08DC400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735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A9F12-CD98-4DDB-907A-9E184E2A09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67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B6DD-448C-469C-9107-BD1F0BCE1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E19E-7A63-4AC6-B351-6E45D6482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22BB-48D0-46D5-A88F-3771F15A9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3882-8A84-4218-90B3-002A58EAC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F807-BB3C-42DE-9153-23D2B2517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6F5E-7C17-4912-B5C4-3BC30462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C6D5-F681-49FE-BFDF-70B194AD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DB40-B161-4358-BA05-C6BC0AC4B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2E1D-EB36-4722-A3AC-F4442A874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902F-FA90-4E46-B706-437B88067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BB67-0748-45EB-B4E7-0E5D1F4AB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/>
              <a:t>99 South-Western College Publishing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BE169712-A6F8-4025-9273-F5B3A3CA5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97494"/>
            <a:ext cx="7772400" cy="2811668"/>
          </a:xfrm>
          <a:solidFill>
            <a:srgbClr val="FFFF99">
              <a:alpha val="50195"/>
            </a:srgbClr>
          </a:solidFill>
        </p:spPr>
        <p:txBody>
          <a:bodyPr wrap="square" lIns="457200" tIns="503238" rIns="457200" bIns="503238">
            <a:spAutoFit/>
          </a:bodyPr>
          <a:lstStyle/>
          <a:p>
            <a:pPr>
              <a:lnSpc>
                <a:spcPts val="7000"/>
              </a:lnSpc>
            </a:pPr>
            <a:r>
              <a:rPr lang="en-US" sz="8000" dirty="0" smtClean="0"/>
              <a:t>Introduction</a:t>
            </a:r>
            <a:br>
              <a:rPr lang="en-US" sz="8000" dirty="0" smtClean="0"/>
            </a:br>
            <a:r>
              <a:rPr lang="en-US" sz="7000" dirty="0" smtClean="0"/>
              <a:t>The Principles</a:t>
            </a:r>
            <a:endParaRPr lang="en-US" sz="7000" b="0" dirty="0" smtClean="0">
              <a:solidFill>
                <a:schemeClr val="tx1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153400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800" dirty="0"/>
              <a:t>These slides supplement the textbook, but should not replace reading the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C7CCE6-3CFD-4AD2-9FD5-20EF371A8762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7616825" cy="1555750"/>
          </a:xfrm>
          <a:noFill/>
        </p:spPr>
        <p:txBody>
          <a:bodyPr>
            <a:spAutoFit/>
          </a:bodyPr>
          <a:lstStyle/>
          <a:p>
            <a:r>
              <a:rPr lang="en-US" sz="6000" smtClean="0"/>
              <a:t>How is opportunity cost estimated?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2789238"/>
            <a:ext cx="7348538" cy="2720975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5400" smtClean="0"/>
              <a:t>Opportunity cost is </a:t>
            </a:r>
            <a:r>
              <a:rPr lang="en-US" sz="5400" i="1" smtClean="0"/>
              <a:t>subjectively</a:t>
            </a:r>
            <a:r>
              <a:rPr lang="en-US" sz="5400" smtClean="0"/>
              <a:t> estimated by the individual decision maker</a:t>
            </a:r>
          </a:p>
        </p:txBody>
      </p:sp>
      <p:pic>
        <p:nvPicPr>
          <p:cNvPr id="512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9113" y="4322763"/>
            <a:ext cx="121126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E4E639-4EA4-48B4-B2E8-AD3B27F95C72}" type="slidenum">
              <a:rPr lang="en-US"/>
              <a:pPr/>
              <a:t>11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557213"/>
            <a:ext cx="7926387" cy="2536825"/>
          </a:xfrm>
          <a:noFill/>
        </p:spPr>
        <p:txBody>
          <a:bodyPr/>
          <a:lstStyle/>
          <a:p>
            <a:r>
              <a:rPr lang="en-US" sz="6000" smtClean="0"/>
              <a:t>What is the opportunity cost of cleaning your room?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3113088"/>
            <a:ext cx="8093075" cy="149701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5400" smtClean="0"/>
              <a:t>It’s greater on sunny days than on rainy days</a:t>
            </a:r>
          </a:p>
        </p:txBody>
      </p:sp>
      <p:pic>
        <p:nvPicPr>
          <p:cNvPr id="8197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5863" y="4602163"/>
            <a:ext cx="1817687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1738" y="4573588"/>
            <a:ext cx="130175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2BAFBF-6055-46F0-AC22-8E4895A45EFC}" type="slidenum">
              <a:rPr lang="en-US"/>
              <a:pPr/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96888"/>
            <a:ext cx="8437562" cy="3017837"/>
          </a:xfrm>
          <a:noFill/>
        </p:spPr>
        <p:txBody>
          <a:bodyPr/>
          <a:lstStyle/>
          <a:p>
            <a:r>
              <a:rPr lang="en-US" sz="5400" smtClean="0"/>
              <a:t>What is the opportunity cost of a city to use local taxes to pay for a park?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3363" y="3281363"/>
            <a:ext cx="6318250" cy="2560637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5400" smtClean="0"/>
              <a:t>The best alternative foregone by not building the park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CA2A74-5CF5-472B-A190-2309C4CF2018}" type="slidenum">
              <a:rPr lang="en-US"/>
              <a:pPr/>
              <a:t>13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77426" y="381000"/>
            <a:ext cx="8534400" cy="2743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 smtClean="0"/>
              <a:t>What is your opportunity cost of attending college?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2943225"/>
            <a:ext cx="8305800" cy="315277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4800" dirty="0" smtClean="0"/>
              <a:t>If you make $300 a week, but you </a:t>
            </a:r>
            <a:r>
              <a:rPr lang="en-US" sz="4800" i="1" dirty="0" smtClean="0"/>
              <a:t>expect</a:t>
            </a:r>
            <a:r>
              <a:rPr lang="en-US" sz="4800" dirty="0" smtClean="0"/>
              <a:t> you could make $500 without school - your opportunity cost is $200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>
                <a:solidFill>
                  <a:srgbClr val="003300"/>
                </a:solidFill>
              </a:rPr>
              <a:pPr/>
              <a:t>14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5815"/>
            <a:ext cx="75438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Should you paint the room yourself or hire someone?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416962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If you paint the room yourself, what is your opportunity cost? How much will you pay someone to paint?</a:t>
            </a:r>
          </a:p>
        </p:txBody>
      </p:sp>
    </p:spTree>
    <p:extLst>
      <p:ext uri="{BB962C8B-B14F-4D97-AF65-F5344CB8AC3E}">
        <p14:creationId xmlns:p14="http://schemas.microsoft.com/office/powerpoint/2010/main" val="402285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>
                <a:solidFill>
                  <a:srgbClr val="003300"/>
                </a:solidFill>
              </a:rPr>
              <a:pPr/>
              <a:t>15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5438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opportunity cost of low interest rates?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276600"/>
            <a:ext cx="78486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Retired people and others make less money on their savings.</a:t>
            </a:r>
          </a:p>
        </p:txBody>
      </p:sp>
    </p:spTree>
    <p:extLst>
      <p:ext uri="{BB962C8B-B14F-4D97-AF65-F5344CB8AC3E}">
        <p14:creationId xmlns:p14="http://schemas.microsoft.com/office/powerpoint/2010/main" val="1987118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5438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does the term “margin” mean?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59762" cy="3416962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Margin means the last unit or the last increment. For example, MR is the revenue received on the last unit of output.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marginal analysis?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59762" cy="474655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Economists use marginal analysis to predict cause and effect. For example, how many sodas will a person buy when standing in front of a soda pop machine?</a:t>
            </a:r>
          </a:p>
        </p:txBody>
      </p:sp>
    </p:spTree>
    <p:extLst>
      <p:ext uri="{BB962C8B-B14F-4D97-AF65-F5344CB8AC3E}">
        <p14:creationId xmlns:p14="http://schemas.microsoft.com/office/powerpoint/2010/main" val="67211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010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an example of marginal analysis?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259762" cy="275216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You will decide to do something if your marginal benefit exceeds your marginal cost</a:t>
            </a:r>
          </a:p>
        </p:txBody>
      </p:sp>
    </p:spTree>
    <p:extLst>
      <p:ext uri="{BB962C8B-B14F-4D97-AF65-F5344CB8AC3E}">
        <p14:creationId xmlns:p14="http://schemas.microsoft.com/office/powerpoint/2010/main" val="2525709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How many soda pops will a person buy?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59762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 consumer will purchase additional sodas as long as his marginal benefit (on the last unit) is greater than his marginal cost (on the last unit). </a:t>
            </a:r>
          </a:p>
        </p:txBody>
      </p:sp>
    </p:spTree>
    <p:extLst>
      <p:ext uri="{BB962C8B-B14F-4D97-AF65-F5344CB8AC3E}">
        <p14:creationId xmlns:p14="http://schemas.microsoft.com/office/powerpoint/2010/main" val="271091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>
                <a:solidFill>
                  <a:srgbClr val="003300"/>
                </a:solidFill>
              </a:rPr>
              <a:pPr/>
              <a:t>2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5634"/>
            <a:ext cx="7696200" cy="2308966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the main thesis of this book?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235" y="2514600"/>
            <a:ext cx="819253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To </a:t>
            </a:r>
            <a:r>
              <a:rPr lang="en-US" sz="5400" dirty="0" smtClean="0"/>
              <a:t>have a basic knowledge of macroeconomic principles and to gain an understanding of the world economy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4273770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FF7A5-DB9B-4000-859E-D1F9F6BA78B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00200"/>
            <a:ext cx="6887776" cy="75289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6000" dirty="0" smtClean="0"/>
              <a:t>What is leverage?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3776" y="2971800"/>
            <a:ext cx="64008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Leverage is a way of multiplying a gain or a loss.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3DCF29-BD0A-4B28-9797-CC354618A6A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are examples of leverage?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2746"/>
            <a:ext cx="8458200" cy="4580357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Buying stock on the margin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Borrowing money to grow a business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Hiring employees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Recording this lecture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1D8D32-CB14-4473-A1BC-A3B42BDC92D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5" y="838200"/>
            <a:ext cx="8381999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Price Elasticity of Demand?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398" y="3048000"/>
            <a:ext cx="7343775" cy="208736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 measure of demand responsiveness to a change in price.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9024C4-1CF2-4D24-B7AC-A109A93EED0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09600"/>
            <a:ext cx="8382000" cy="2308966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When does something face an elastic demand curve?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848600" cy="275216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When a business owner raises the price of his product and total revenue decreases.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9024C4-1CF2-4D24-B7AC-A109A93EED06}" type="slidenum">
              <a:rPr lang="en-US" smtClean="0">
                <a:solidFill>
                  <a:srgbClr val="003300"/>
                </a:solidFill>
              </a:rPr>
              <a:pPr/>
              <a:t>24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09600"/>
            <a:ext cx="8382000" cy="2308966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When does something face an inelastic demand curve?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848600" cy="275216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When a business owner raises the price of his product and total revenue increases. </a:t>
            </a:r>
          </a:p>
        </p:txBody>
      </p:sp>
    </p:spTree>
    <p:extLst>
      <p:ext uri="{BB962C8B-B14F-4D97-AF65-F5344CB8AC3E}">
        <p14:creationId xmlns:p14="http://schemas.microsoft.com/office/powerpoint/2010/main" val="2029221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CB615-0313-43C9-8D6B-074B3AE94AA7}" type="slidenum">
              <a:rPr lang="en-US" smtClean="0">
                <a:solidFill>
                  <a:srgbClr val="003300"/>
                </a:solidFill>
              </a:rPr>
              <a:pPr/>
              <a:t>25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60198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moral hazard?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Moral hazard exists when someone has a tendency to invest in something or pursue an activity without regard to potential losses. </a:t>
            </a:r>
          </a:p>
        </p:txBody>
      </p:sp>
    </p:spTree>
    <p:extLst>
      <p:ext uri="{BB962C8B-B14F-4D97-AF65-F5344CB8AC3E}">
        <p14:creationId xmlns:p14="http://schemas.microsoft.com/office/powerpoint/2010/main" val="3252048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CB615-0313-43C9-8D6B-074B3AE94AA7}" type="slidenum">
              <a:rPr lang="en-US" smtClean="0">
                <a:solidFill>
                  <a:srgbClr val="003300"/>
                </a:solidFill>
              </a:rPr>
              <a:pPr/>
              <a:t>26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4069"/>
            <a:ext cx="6019800" cy="2308966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an example of moral hazard?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73035"/>
            <a:ext cx="80772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After 2008 large financial firms were bailed out by the government shielding them from their greed and protecting them from losses. </a:t>
            </a:r>
          </a:p>
        </p:txBody>
      </p:sp>
    </p:spTree>
    <p:extLst>
      <p:ext uri="{BB962C8B-B14F-4D97-AF65-F5344CB8AC3E}">
        <p14:creationId xmlns:p14="http://schemas.microsoft.com/office/powerpoint/2010/main" val="3410963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CB615-0313-43C9-8D6B-074B3AE94AA7}" type="slidenum">
              <a:rPr lang="en-US" smtClean="0">
                <a:solidFill>
                  <a:srgbClr val="003300"/>
                </a:solidFill>
              </a:rPr>
              <a:pPr/>
              <a:t>27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86600" cy="2308966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a consequence of moral hazard?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275216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To minimize moral hazard the government has increased regulations over large corporations. </a:t>
            </a:r>
          </a:p>
        </p:txBody>
      </p:sp>
    </p:spTree>
    <p:extLst>
      <p:ext uri="{BB962C8B-B14F-4D97-AF65-F5344CB8AC3E}">
        <p14:creationId xmlns:p14="http://schemas.microsoft.com/office/powerpoint/2010/main" val="61273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CE99CD-DD93-44FA-94D6-52DCD049EFD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7283"/>
            <a:ext cx="8534400" cy="83163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rent seeking?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95960"/>
            <a:ext cx="77724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Resources are used for personal gain without benefiting society.</a:t>
            </a:r>
          </a:p>
        </p:txBody>
      </p:sp>
      <p:pic>
        <p:nvPicPr>
          <p:cNvPr id="21509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83327"/>
            <a:ext cx="162718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CB615-0313-43C9-8D6B-074B3AE94AA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17770"/>
            <a:ext cx="76962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an example of rent seeking?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124200"/>
            <a:ext cx="73152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Companies hire lobbyists to petition Congress for favors.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962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Macroeconomics?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870" y="2248442"/>
            <a:ext cx="75438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Macro means large – it deals with the performance, structure, behavior, and decision making of the whole economy.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CB615-0313-43C9-8D6B-074B3AE94AA7}" type="slidenum">
              <a:rPr lang="en-US" smtClean="0">
                <a:solidFill>
                  <a:srgbClr val="003300"/>
                </a:solidFill>
              </a:rPr>
              <a:pPr/>
              <a:t>30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7064"/>
            <a:ext cx="76962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</a:t>
            </a:r>
            <a:br>
              <a:rPr lang="en-US" sz="6000" dirty="0" smtClean="0"/>
            </a:br>
            <a:r>
              <a:rPr lang="en-US" sz="6000" dirty="0" smtClean="0"/>
              <a:t>Laffer Curve?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41162"/>
            <a:ext cx="4900295" cy="421449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90879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0C1480-2DEF-4173-AA71-0691ABA9B93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0846"/>
            <a:ext cx="7086600" cy="5577554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“Anyone can arrange his affairs so that his taxes shall be as low as possible; he is not bound to choose that pattern which best pays the treasury …”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5400" dirty="0" smtClean="0"/>
              <a:t>Judge Learned Hand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0C1480-2DEF-4173-AA71-0691ABA9B93F}" type="slidenum">
              <a:rPr lang="en-US" smtClean="0">
                <a:solidFill>
                  <a:srgbClr val="003300"/>
                </a:solidFill>
              </a:rPr>
              <a:pPr/>
              <a:t>32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13992"/>
            <a:ext cx="80137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</a:t>
            </a:r>
            <a:br>
              <a:rPr lang="en-US" sz="6000" dirty="0" smtClean="0"/>
            </a:br>
            <a:r>
              <a:rPr lang="en-US" sz="6000" dirty="0" smtClean="0"/>
              <a:t>stock and flow of economic analysis?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150" y="3352800"/>
            <a:ext cx="7086600" cy="2087367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Flow is time dimensional – Stock is a point in time. </a:t>
            </a:r>
          </a:p>
        </p:txBody>
      </p:sp>
    </p:spTree>
    <p:extLst>
      <p:ext uri="{BB962C8B-B14F-4D97-AF65-F5344CB8AC3E}">
        <p14:creationId xmlns:p14="http://schemas.microsoft.com/office/powerpoint/2010/main" val="776626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9F1623-DD11-4655-A9AF-938ED6B55CC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0104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are other names for stock and flow?  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3352800"/>
            <a:ext cx="7011987" cy="158876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Short run vs. long run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Static vs. dynamic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0235"/>
            <a:ext cx="8686800" cy="304763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Will an increase in taxes lead to an increase in government revenue?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718657"/>
            <a:ext cx="7772400" cy="142257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In the short run yes, in the long run maybe not.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75EF62-9539-4953-BD99-62E8A7CA47C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3656" y="715767"/>
            <a:ext cx="77724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Economies of Scale?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6872288" cy="2087367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As a company grows its costs decrease up to a certain point.</a:t>
            </a:r>
          </a:p>
        </p:txBody>
      </p:sp>
      <p:pic>
        <p:nvPicPr>
          <p:cNvPr id="26629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0037" y="3886200"/>
            <a:ext cx="18081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C2F6AC-13D9-495F-A770-642C5A32F4A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162800" cy="2308966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Should a farmer pay $50,000 for a new tractor?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147" y="3276600"/>
            <a:ext cx="6038850" cy="2087367"/>
          </a:xfrm>
          <a:noFill/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5400" dirty="0" smtClean="0"/>
              <a:t>That depends on the size of the farmer’s operation.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FF496D-840F-44FA-BC15-841F9F0DE06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9784"/>
            <a:ext cx="8686800" cy="2949142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800" dirty="0" smtClean="0"/>
              <a:t>Why do large corporations favor minimum wage laws and small firms do not?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3556753"/>
            <a:ext cx="6553200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Economies of scale differences</a:t>
            </a: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1300" y="3733800"/>
            <a:ext cx="18669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EEE656-6F08-4C66-BE28-A295A2E7123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78941" y="304800"/>
            <a:ext cx="80772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price, cost, revenue and profit?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92802"/>
            <a:ext cx="9144000" cy="391556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Price is what consumes pay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Cost is what producers pay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Revenue is total money in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Profit is money in minus money out</a:t>
            </a:r>
          </a:p>
        </p:txBody>
      </p:sp>
      <p:pic>
        <p:nvPicPr>
          <p:cNvPr id="29701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5257800"/>
            <a:ext cx="22479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6EEF0-89FC-4DDA-AD97-78A5437ADF7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07893"/>
            <a:ext cx="7772399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Gross Domestic Product?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197" y="2417595"/>
            <a:ext cx="7620000" cy="275216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The dollar value of all new and final goods and services produced in a given year. </a:t>
            </a:r>
          </a:p>
        </p:txBody>
      </p:sp>
      <p:pic>
        <p:nvPicPr>
          <p:cNvPr id="3072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1" y="4114800"/>
            <a:ext cx="1963738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>
                <a:solidFill>
                  <a:srgbClr val="003300"/>
                </a:solidFill>
              </a:rPr>
              <a:pPr/>
              <a:t>4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28600"/>
            <a:ext cx="7696200" cy="2308966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are some examples of Macroeconomics?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37566"/>
            <a:ext cx="68580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Inflation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Unemployment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Money and banking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Economic growth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Business cycles</a:t>
            </a:r>
          </a:p>
        </p:txBody>
      </p:sp>
    </p:spTree>
    <p:extLst>
      <p:ext uri="{BB962C8B-B14F-4D97-AF65-F5344CB8AC3E}">
        <p14:creationId xmlns:p14="http://schemas.microsoft.com/office/powerpoint/2010/main" val="3150750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71628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How do we measure growth?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124200"/>
            <a:ext cx="6019800" cy="1422570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Gross Domestic Product (GDP)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133600"/>
            <a:ext cx="5638800" cy="16637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2900" smtClean="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962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Who is</a:t>
            </a:r>
            <a:br>
              <a:rPr lang="en-US" sz="6000" dirty="0" smtClean="0"/>
            </a:br>
            <a:r>
              <a:rPr lang="en-US" sz="6000" dirty="0" smtClean="0"/>
              <a:t>Friedrich Hayek?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59043"/>
            <a:ext cx="89154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He is an Austrian economist whose main premise is that economic planning will eventually lead to economic stagnation and loss of personal freedom.</a:t>
            </a:r>
          </a:p>
        </p:txBody>
      </p:sp>
    </p:spTree>
    <p:extLst>
      <p:ext uri="{BB962C8B-B14F-4D97-AF65-F5344CB8AC3E}">
        <p14:creationId xmlns:p14="http://schemas.microsoft.com/office/powerpoint/2010/main" val="384480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154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Who is</a:t>
            </a:r>
            <a:br>
              <a:rPr lang="en-US" sz="6000" dirty="0" smtClean="0"/>
            </a:br>
            <a:r>
              <a:rPr lang="en-US" sz="6000" dirty="0" smtClean="0"/>
              <a:t>John Maynard Keynes?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59043"/>
            <a:ext cx="89154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He is an economist who believed that government intervention in a stalled economy may be necessary to stimulate demand for recovery. </a:t>
            </a:r>
          </a:p>
        </p:txBody>
      </p:sp>
    </p:spTree>
    <p:extLst>
      <p:ext uri="{BB962C8B-B14F-4D97-AF65-F5344CB8AC3E}">
        <p14:creationId xmlns:p14="http://schemas.microsoft.com/office/powerpoint/2010/main" val="218961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>
                <a:solidFill>
                  <a:srgbClr val="003300"/>
                </a:solidFill>
              </a:rPr>
              <a:pPr/>
              <a:t>7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6962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</a:t>
            </a:r>
            <a:br>
              <a:rPr lang="en-US" sz="6000" dirty="0" smtClean="0"/>
            </a:br>
            <a:r>
              <a:rPr lang="en-US" sz="6000" dirty="0" smtClean="0"/>
              <a:t>opportunity cost?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5344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That which is given up in the best alternative choice when making a decision.</a:t>
            </a:r>
          </a:p>
        </p:txBody>
      </p:sp>
    </p:spTree>
    <p:extLst>
      <p:ext uri="{BB962C8B-B14F-4D97-AF65-F5344CB8AC3E}">
        <p14:creationId xmlns:p14="http://schemas.microsoft.com/office/powerpoint/2010/main" val="58725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8F2878-B4AD-4249-9EEB-CF539429246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88123"/>
            <a:ext cx="8001000" cy="157030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are two types of opportunity cost?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3581400"/>
            <a:ext cx="3124200" cy="158876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Financial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Activity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A5F71-C695-4B74-8147-958391AF649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are some examples of opportunity cost?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81715"/>
            <a:ext cx="8153400" cy="3583161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The money you are giving up to be a student.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An activity you would rather be doing than being in class.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ntroduction The Principles&amp;quot;&quot;/&gt;&lt;property id=&quot;20307&quot; value=&quot;723&quot;/&gt;&lt;/object&gt;&lt;object type=&quot;3&quot; unique_id=&quot;10004&quot;&gt;&lt;property id=&quot;20148&quot; value=&quot;5&quot;/&gt;&lt;property id=&quot;20300&quot; value=&quot;Slide 5 - &amp;quot;What is Macroeconomics?&amp;quot;&quot;/&gt;&lt;property id=&quot;20307&quot; value=&quot;649&quot;/&gt;&lt;/object&gt;&lt;object type=&quot;3&quot; unique_id=&quot;10005&quot;&gt;&lt;property id=&quot;20148&quot; value=&quot;5&quot;/&gt;&lt;property id=&quot;20300&quot; value=&quot;Slide 8 - &amp;quot;What are two types of opportunity cost?&amp;quot;&quot;/&gt;&lt;property id=&quot;20307&quot; value=&quot;650&quot;/&gt;&lt;/object&gt;&lt;object type=&quot;3&quot; unique_id=&quot;10006&quot;&gt;&lt;property id=&quot;20148&quot; value=&quot;5&quot;/&gt;&lt;property id=&quot;20300&quot; value=&quot;Slide 9 - &amp;quot;What are some examples of opportunity cost?&amp;quot;&quot;/&gt;&lt;property id=&quot;20307&quot; value=&quot;651&quot;/&gt;&lt;/object&gt;&lt;object type=&quot;3&quot; unique_id=&quot;10008&quot;&gt;&lt;property id=&quot;20148&quot; value=&quot;5&quot;/&gt;&lt;property id=&quot;20300&quot; value=&quot;Slide 10 - &amp;quot;How is opportunity cost estimated?&amp;quot;&quot;/&gt;&lt;property id=&quot;20307&quot; value=&quot;714&quot;/&gt;&lt;/object&gt;&lt;object type=&quot;3&quot; unique_id=&quot;10009&quot;&gt;&lt;property id=&quot;20148&quot; value=&quot;5&quot;/&gt;&lt;property id=&quot;20300&quot; value=&quot;Slide 12 - &amp;quot;What is the opportunity cost of a city to use local taxes to pay for a park?&amp;quot;&quot;/&gt;&lt;property id=&quot;20307&quot; value=&quot;715&quot;/&gt;&lt;/object&gt;&lt;object type=&quot;3&quot; unique_id=&quot;10010&quot;&gt;&lt;property id=&quot;20148&quot; value=&quot;5&quot;/&gt;&lt;property id=&quot;20300&quot; value=&quot;Slide 13 - &amp;quot;What is your opportunity cost of attending college?&amp;quot;&quot;/&gt;&lt;property id=&quot;20307&quot; value=&quot;716&quot;/&gt;&lt;/object&gt;&lt;object type=&quot;3&quot; unique_id=&quot;10011&quot;&gt;&lt;property id=&quot;20148&quot; value=&quot;5&quot;/&gt;&lt;property id=&quot;20300&quot; value=&quot;Slide 11 - &amp;quot;What is the opportunity cost of cleaning your room?&amp;quot;&quot;/&gt;&lt;property id=&quot;20307&quot; value=&quot;717&quot;/&gt;&lt;/object&gt;&lt;object type=&quot;3&quot; unique_id=&quot;10012&quot;&gt;&lt;property id=&quot;20148&quot; value=&quot;5&quot;/&gt;&lt;property id=&quot;20300&quot; value=&quot;Slide 16 - &amp;quot;What does the term “margin” mean?&amp;quot;&quot;/&gt;&lt;property id=&quot;20307&quot; value=&quot;713&quot;/&gt;&lt;/object&gt;&lt;object type=&quot;3&quot; unique_id=&quot;10013&quot;&gt;&lt;property id=&quot;20148&quot; value=&quot;5&quot;/&gt;&lt;property id=&quot;20300&quot; value=&quot;Slide 17 - &amp;quot;What is marginal analysis?&amp;quot;&quot;/&gt;&lt;property id=&quot;20307&quot; value=&quot;726&quot;/&gt;&lt;/object&gt;&lt;object type=&quot;3&quot; unique_id=&quot;10014&quot;&gt;&lt;property id=&quot;20148&quot; value=&quot;5&quot;/&gt;&lt;property id=&quot;20300&quot; value=&quot;Slide 18 - &amp;quot;What is an example of marginal analysis?&amp;quot;&quot;/&gt;&lt;property id=&quot;20307&quot; value=&quot;727&quot;/&gt;&lt;/object&gt;&lt;object type=&quot;3&quot; unique_id=&quot;10015&quot;&gt;&lt;property id=&quot;20148&quot; value=&quot;5&quot;/&gt;&lt;property id=&quot;20300&quot; value=&quot;Slide 19 - &amp;quot;How many soda pops will a person buy?&amp;quot;&quot;/&gt;&lt;property id=&quot;20307&quot; value=&quot;728&quot;/&gt;&lt;/object&gt;&lt;object type=&quot;3&quot; unique_id=&quot;10016&quot;&gt;&lt;property id=&quot;20148&quot; value=&quot;5&quot;/&gt;&lt;property id=&quot;20300&quot; value=&quot;Slide 20 - &amp;quot;What is leverage?&amp;quot;&quot;/&gt;&lt;property id=&quot;20307&quot; value=&quot;652&quot;/&gt;&lt;/object&gt;&lt;object type=&quot;3&quot; unique_id=&quot;10017&quot;&gt;&lt;property id=&quot;20148&quot; value=&quot;5&quot;/&gt;&lt;property id=&quot;20300&quot; value=&quot;Slide 21 - &amp;quot;What are examples of leverage?&amp;quot;&quot;/&gt;&lt;property id=&quot;20307&quot; value=&quot;653&quot;/&gt;&lt;/object&gt;&lt;object type=&quot;3&quot; unique_id=&quot;10018&quot;&gt;&lt;property id=&quot;20148&quot; value=&quot;5&quot;/&gt;&lt;property id=&quot;20300&quot; value=&quot;Slide 22 - &amp;quot;What is Price Elasticity of Demand?&amp;quot;&quot;/&gt;&lt;property id=&quot;20307&quot; value=&quot;680&quot;/&gt;&lt;/object&gt;&lt;object type=&quot;3&quot; unique_id=&quot;10019&quot;&gt;&lt;property id=&quot;20148&quot; value=&quot;5&quot;/&gt;&lt;property id=&quot;20300&quot; value=&quot;Slide 23 - &amp;quot;When does something face an elastic demand curve?&amp;quot;&quot;/&gt;&lt;property id=&quot;20307&quot; value=&quot;682&quot;/&gt;&lt;/object&gt;&lt;object type=&quot;3&quot; unique_id=&quot;10020&quot;&gt;&lt;property id=&quot;20148&quot; value=&quot;5&quot;/&gt;&lt;property id=&quot;20300&quot; value=&quot;Slide 28 - &amp;quot;What is rent seeking?&amp;quot;&quot;/&gt;&lt;property id=&quot;20307&quot; value=&quot;654&quot;/&gt;&lt;/object&gt;&lt;object type=&quot;3&quot; unique_id=&quot;10021&quot;&gt;&lt;property id=&quot;20148&quot; value=&quot;5&quot;/&gt;&lt;property id=&quot;20300&quot; value=&quot;Slide 29 - &amp;quot;What is an example of rent seeking?&amp;quot;&quot;/&gt;&lt;property id=&quot;20307&quot; value=&quot;655&quot;/&gt;&lt;/object&gt;&lt;object type=&quot;3&quot; unique_id=&quot;10022&quot;&gt;&lt;property id=&quot;20148&quot; value=&quot;5&quot;/&gt;&lt;property id=&quot;20300&quot; value=&quot;Slide 30 - &amp;quot;What is  stock and flow of economic analysis?&amp;quot;&quot;/&gt;&lt;property id=&quot;20307&quot; value=&quot;656&quot;/&gt;&lt;/object&gt;&lt;object type=&quot;3&quot; unique_id=&quot;10023&quot;&gt;&lt;property id=&quot;20148&quot; value=&quot;5&quot;/&gt;&lt;property id=&quot;20300&quot; value=&quot;Slide 31 - &amp;quot;What are other names for stock and flow?  &amp;quot;&quot;/&gt;&lt;property id=&quot;20307&quot; value=&quot;657&quot;/&gt;&lt;/object&gt;&lt;object type=&quot;3&quot; unique_id=&quot;10024&quot;&gt;&lt;property id=&quot;20148&quot; value=&quot;5&quot;/&gt;&lt;property id=&quot;20300&quot; value=&quot;Slide 32 - &amp;quot;Will an increase in taxes lead to an increase in government revenue?&amp;quot;&quot;/&gt;&lt;property id=&quot;20307&quot; value=&quot;658&quot;/&gt;&lt;/object&gt;&lt;object type=&quot;3&quot; unique_id=&quot;10025&quot;&gt;&lt;property id=&quot;20148&quot; value=&quot;5&quot;/&gt;&lt;property id=&quot;20300&quot; value=&quot;Slide 33 - &amp;quot;What is Economies of Scale?&amp;quot;&quot;/&gt;&lt;property id=&quot;20307&quot; value=&quot;659&quot;/&gt;&lt;/object&gt;&lt;object type=&quot;3&quot; unique_id=&quot;10026&quot;&gt;&lt;property id=&quot;20148&quot; value=&quot;5&quot;/&gt;&lt;property id=&quot;20300&quot; value=&quot;Slide 34 - &amp;quot;Should a farmer pay $50,000 for a new tractor?&amp;quot;&quot;/&gt;&lt;property id=&quot;20307&quot; value=&quot;660&quot;/&gt;&lt;/object&gt;&lt;object type=&quot;3&quot; unique_id=&quot;10027&quot;&gt;&lt;property id=&quot;20148&quot; value=&quot;5&quot;/&gt;&lt;property id=&quot;20300&quot; value=&quot;Slide 35 - &amp;quot;Why do large corporations favor minimum wage laws and small firms do not?&amp;quot;&quot;/&gt;&lt;property id=&quot;20307&quot; value=&quot;661&quot;/&gt;&lt;/object&gt;&lt;object type=&quot;3&quot; unique_id=&quot;10028&quot;&gt;&lt;property id=&quot;20148&quot; value=&quot;5&quot;/&gt;&lt;property id=&quot;20300&quot; value=&quot;Slide 36 - &amp;quot;What is price, cost, revenue and profit?&amp;quot;&quot;/&gt;&lt;property id=&quot;20307&quot; value=&quot;662&quot;/&gt;&lt;/object&gt;&lt;object type=&quot;3&quot; unique_id=&quot;10029&quot;&gt;&lt;property id=&quot;20148&quot; value=&quot;5&quot;/&gt;&lt;property id=&quot;20300&quot; value=&quot;Slide 37 - &amp;quot;What is Gross Domestic Product?&amp;quot;&quot;/&gt;&lt;property id=&quot;20307&quot; value=&quot;663&quot;/&gt;&lt;/object&gt;&lt;object type=&quot;3&quot; unique_id=&quot;10030&quot;&gt;&lt;property id=&quot;20148&quot; value=&quot;5&quot;/&gt;&lt;property id=&quot;20300&quot; value=&quot;Slide 38 - &amp;quot;How do we measure growth?&amp;quot;&quot;/&gt;&lt;property id=&quot;20307&quot; value=&quot;681&quot;/&gt;&lt;/object&gt;&lt;object type=&quot;3&quot; unique_id=&quot;10056&quot;&gt;&lt;property id=&quot;20148&quot; value=&quot;5&quot;/&gt;&lt;property id=&quot;20300&quot; value=&quot;Slide 39 - &amp;quot;END&amp;quot;&quot;/&gt;&lt;property id=&quot;20307&quot; value=&quot;352&quot;/&gt;&lt;/object&gt;&lt;object type=&quot;3&quot; unique_id=&quot;10561&quot;&gt;&lt;property id=&quot;20148&quot; value=&quot;5&quot;/&gt;&lt;property id=&quot;20300&quot; value=&quot;Slide 24 - &amp;quot;When does something face an inelastic demand curve?&amp;quot;&quot;/&gt;&lt;property id=&quot;20307&quot; value=&quot;729&quot;/&gt;&lt;/object&gt;&lt;object type=&quot;3&quot; unique_id=&quot;10843&quot;&gt;&lt;property id=&quot;20148&quot; value=&quot;5&quot;/&gt;&lt;property id=&quot;20300&quot; value=&quot;Slide 6 - &amp;quot;What are some examples of Macroeconomics?&amp;quot;&quot;/&gt;&lt;property id=&quot;20307&quot; value=&quot;731&quot;/&gt;&lt;/object&gt;&lt;object type=&quot;3&quot; unique_id=&quot;10844&quot;&gt;&lt;property id=&quot;20148&quot; value=&quot;5&quot;/&gt;&lt;property id=&quot;20300&quot; value=&quot;Slide 7 - &amp;quot;What is opportunity cost?&amp;quot;&quot;/&gt;&lt;property id=&quot;20307&quot; value=&quot;730&quot;/&gt;&lt;/object&gt;&lt;object type=&quot;3&quot; unique_id=&quot;10845&quot;&gt;&lt;property id=&quot;20148&quot; value=&quot;5&quot;/&gt;&lt;property id=&quot;20300&quot; value=&quot;Slide 14 - &amp;quot;Should you paint the room yourself or hire someone?&amp;quot;&quot;/&gt;&lt;property id=&quot;20307&quot; value=&quot;732&quot;/&gt;&lt;/object&gt;&lt;object type=&quot;3&quot; unique_id=&quot;11153&quot;&gt;&lt;property id=&quot;20148&quot; value=&quot;5&quot;/&gt;&lt;property id=&quot;20300&quot; value=&quot;Slide 2 - &amp;quot;What is the main thesis of this book?&amp;quot;&quot;/&gt;&lt;property id=&quot;20307&quot; value=&quot;733&quot;/&gt;&lt;/object&gt;&lt;object type=&quot;3&quot; unique_id=&quot;11154&quot;&gt;&lt;property id=&quot;20148&quot; value=&quot;5&quot;/&gt;&lt;property id=&quot;20300&quot; value=&quot;Slide 3 - &amp;quot;Who is Friedrich Hayek?&amp;quot;&quot;/&gt;&lt;property id=&quot;20307&quot; value=&quot;735&quot;/&gt;&lt;/object&gt;&lt;object type=&quot;3&quot; unique_id=&quot;11155&quot;&gt;&lt;property id=&quot;20148&quot; value=&quot;5&quot;/&gt;&lt;property id=&quot;20300&quot; value=&quot;Slide 4 - &amp;quot;Who is John Maynard Keynes?&amp;quot;&quot;/&gt;&lt;property id=&quot;20307&quot; value=&quot;734&quot;/&gt;&lt;/object&gt;&lt;object type=&quot;3&quot; unique_id=&quot;11156&quot;&gt;&lt;property id=&quot;20148&quot; value=&quot;5&quot;/&gt;&lt;property id=&quot;20300&quot; value=&quot;Slide 15 - &amp;quot;What is the opportunity cost of low interest rates?&amp;quot;&quot;/&gt;&lt;property id=&quot;20307&quot; value=&quot;736&quot;/&gt;&lt;/object&gt;&lt;object type=&quot;3&quot; unique_id=&quot;11157&quot;&gt;&lt;property id=&quot;20148&quot; value=&quot;5&quot;/&gt;&lt;property id=&quot;20300&quot; value=&quot;Slide 25 - &amp;quot;What is moral hazard?&amp;quot;&quot;/&gt;&lt;property id=&quot;20307&quot; value=&quot;738&quot;/&gt;&lt;/object&gt;&lt;object type=&quot;3&quot; unique_id=&quot;11158&quot;&gt;&lt;property id=&quot;20148&quot; value=&quot;5&quot;/&gt;&lt;property id=&quot;20300&quot; value=&quot;Slide 26 - &amp;quot;What is an example of moral hazard?&amp;quot;&quot;/&gt;&lt;property id=&quot;20307&quot; value=&quot;737&quot;/&gt;&lt;/object&gt;&lt;object type=&quot;3&quot; unique_id=&quot;11159&quot;&gt;&lt;property id=&quot;20148&quot; value=&quot;5&quot;/&gt;&lt;property id=&quot;20300&quot; value=&quot;Slide 27 - &amp;quot;What is a consequence of moral hazard?&amp;quot;&quot;/&gt;&lt;property id=&quot;20307&quot; value=&quot;739&quot;/&gt;&lt;/object&gt;&lt;/object&gt;&lt;object type=&quot;8&quot; unique_id=&quot;101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3300"/>
      </a:dk1>
      <a:lt1>
        <a:srgbClr val="FFFFCC"/>
      </a:lt1>
      <a:dk2>
        <a:srgbClr val="087618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2A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7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7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958</Words>
  <Application>Microsoft Office PowerPoint</Application>
  <PresentationFormat>On-screen Show (4:3)</PresentationFormat>
  <Paragraphs>173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Times New Roman</vt:lpstr>
      <vt:lpstr>Blank Presentation</vt:lpstr>
      <vt:lpstr>Introduction The Principles</vt:lpstr>
      <vt:lpstr>What is the main thesis of this book?</vt:lpstr>
      <vt:lpstr>What is Macroeconomics?</vt:lpstr>
      <vt:lpstr>What are some examples of Macroeconomics?</vt:lpstr>
      <vt:lpstr>Who is Friedrich Hayek?</vt:lpstr>
      <vt:lpstr>Who is John Maynard Keynes?</vt:lpstr>
      <vt:lpstr>What is opportunity cost?</vt:lpstr>
      <vt:lpstr>What are two types of opportunity cost?</vt:lpstr>
      <vt:lpstr>What are some examples of opportunity cost?</vt:lpstr>
      <vt:lpstr>How is opportunity cost estimated?</vt:lpstr>
      <vt:lpstr>What is the opportunity cost of cleaning your room?</vt:lpstr>
      <vt:lpstr>What is the opportunity cost of a city to use local taxes to pay for a park?</vt:lpstr>
      <vt:lpstr>What is your opportunity cost of attending college?</vt:lpstr>
      <vt:lpstr>Should you paint the room yourself or hire someone?</vt:lpstr>
      <vt:lpstr>What is the opportunity cost of low interest rates?</vt:lpstr>
      <vt:lpstr>What does the term “margin” mean?</vt:lpstr>
      <vt:lpstr>What is marginal analysis?</vt:lpstr>
      <vt:lpstr>What is an example of marginal analysis?</vt:lpstr>
      <vt:lpstr>How many soda pops will a person buy?</vt:lpstr>
      <vt:lpstr>What is leverage?</vt:lpstr>
      <vt:lpstr>What are examples of leverage?</vt:lpstr>
      <vt:lpstr>What is Price Elasticity of Demand?</vt:lpstr>
      <vt:lpstr>When does something face an elastic demand curve?</vt:lpstr>
      <vt:lpstr>When does something face an inelastic demand curve?</vt:lpstr>
      <vt:lpstr>What is moral hazard?</vt:lpstr>
      <vt:lpstr>What is an example of moral hazard?</vt:lpstr>
      <vt:lpstr>What is a consequence of moral hazard?</vt:lpstr>
      <vt:lpstr>What is rent seeking?</vt:lpstr>
      <vt:lpstr>What is an example of rent seeking?</vt:lpstr>
      <vt:lpstr>What is the Laffer Curve?</vt:lpstr>
      <vt:lpstr>PowerPoint Presentation</vt:lpstr>
      <vt:lpstr>What is  stock and flow of economic analysis?</vt:lpstr>
      <vt:lpstr>What are other names for stock and flow?  </vt:lpstr>
      <vt:lpstr>Will an increase in taxes lead to an increase in government revenue?</vt:lpstr>
      <vt:lpstr>What is Economies of Scale?</vt:lpstr>
      <vt:lpstr>Should a farmer pay $50,000 for a new tractor?</vt:lpstr>
      <vt:lpstr>Why do large corporations favor minimum wage laws and small firms do not?</vt:lpstr>
      <vt:lpstr>What is price, cost, revenue and profit?</vt:lpstr>
      <vt:lpstr>What is Gross Domestic Product?</vt:lpstr>
      <vt:lpstr>How do we measure growth?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NRCC</dc:creator>
  <cp:lastModifiedBy>Kenneth Long</cp:lastModifiedBy>
  <cp:revision>203</cp:revision>
  <dcterms:modified xsi:type="dcterms:W3CDTF">2015-01-29T16:39:27Z</dcterms:modified>
</cp:coreProperties>
</file>